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62E4E-9945-40CD-BCEB-E1D2AE4AF3B8}" v="140" dt="2021-02-20T13:16:20.637"/>
    <p1510:client id="{2444D038-828A-455E-9EB2-5C2166B1E642}" v="156" dt="2021-02-20T08:32:43.646"/>
    <p1510:client id="{83AA0D96-9742-466F-8749-926904CF6CB9}" v="4536" dt="2021-02-19T18:53:01.273"/>
    <p1510:client id="{878A9F45-8464-466B-8A24-FD5E85BB78C2}" v="6" dt="2021-02-20T07:52:27.882"/>
    <p1510:client id="{B504DEE9-616A-46F8-A7F5-158F90A7A1DC}" v="3" dt="2021-02-20T10:39:45.566"/>
    <p1510:client id="{B978F0A1-0227-4CAB-841A-CFB6475FCE43}" v="4" dt="2021-03-12T06:40:43.504"/>
    <p1510:client id="{CE19F5D1-31AE-421A-8FC0-C60B5380BF1B}" v="66" dt="2021-02-18T10:23:03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u683aHiKeQOl8_oCy4oVt1gQurxlJw2/view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english.state.gov/resources/dialogs-everyday-use" TargetMode="External"/><Relationship Id="rId2" Type="http://schemas.openxmlformats.org/officeDocument/2006/relationships/hyperlink" Target="https://hr.forvo.com/guides/korisni_fraze_na_engleskom/hrana_i_pi%C4%87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youglish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91126" y="979714"/>
            <a:ext cx="5320206" cy="2807540"/>
          </a:xfrm>
        </p:spPr>
        <p:txBody>
          <a:bodyPr>
            <a:normAutofit/>
          </a:bodyPr>
          <a:lstStyle/>
          <a:p>
            <a:r>
              <a:rPr lang="hr-HR" sz="44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Speaking activity:</a:t>
            </a:r>
            <a:br>
              <a:rPr lang="hr-HR" sz="44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</a:br>
            <a:r>
              <a:rPr lang="hr-HR" sz="4400" b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At the restaurant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11731" y="4152900"/>
            <a:ext cx="5078996" cy="15545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800" b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Dajana Jelavic</a:t>
            </a:r>
          </a:p>
        </p:txBody>
      </p:sp>
      <p:pic>
        <p:nvPicPr>
          <p:cNvPr id="4" name="Slika 5" descr="Slika na kojoj se prikazuje tekst, osoba, na zatvorenom, muškarac&#10;&#10;Opis je automatski generiran">
            <a:extLst>
              <a:ext uri="{FF2B5EF4-FFF2-40B4-BE49-F238E27FC236}">
                <a16:creationId xmlns:a16="http://schemas.microsoft.com/office/drawing/2014/main" id="{81CB1785-9EDC-44F4-8E3D-EC23AFDE6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203"/>
          <a:stretch/>
        </p:blipFill>
        <p:spPr>
          <a:xfrm>
            <a:off x="7616215" y="10"/>
            <a:ext cx="4575785" cy="685799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3E75B7F-8598-4462-B21C-994BBE1087A8}"/>
              </a:ext>
            </a:extLst>
          </p:cNvPr>
          <p:cNvSpPr txBox="1"/>
          <p:nvPr/>
        </p:nvSpPr>
        <p:spPr>
          <a:xfrm>
            <a:off x="822960" y="5709920"/>
            <a:ext cx="81889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hlinkClick r:id="rId3"/>
              </a:rPr>
              <a:t>NARRATED PRESENTATION</a:t>
            </a:r>
            <a:r>
              <a:rPr lang="hr-HR" dirty="0"/>
              <a:t>   </a:t>
            </a:r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CB5E98-EAF6-4717-9F0C-0224E98E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662149"/>
            <a:ext cx="6064754" cy="12782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100" kern="1200">
                <a:latin typeface="+mj-lt"/>
                <a:ea typeface="+mj-ea"/>
                <a:cs typeface="+mj-cs"/>
              </a:rPr>
              <a:t>                         </a:t>
            </a:r>
            <a:r>
              <a:rPr lang="en-US" sz="2000" kern="1200">
                <a:latin typeface="+mj-lt"/>
                <a:ea typeface="+mj-ea"/>
                <a:cs typeface="+mj-cs"/>
              </a:rPr>
              <a:t>   Resources:</a:t>
            </a:r>
            <a:r>
              <a:rPr lang="en-US" sz="2000" kern="1200"/>
              <a:t/>
            </a:r>
            <a:br>
              <a:rPr lang="en-US" sz="2000" kern="1200"/>
            </a:br>
            <a:r>
              <a:rPr lang="en-US" sz="2000" kern="120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       FORVO</a:t>
            </a:r>
            <a:r>
              <a:rPr lang="en-US" sz="2000" kern="1200">
                <a:latin typeface="+mj-lt"/>
                <a:ea typeface="+mj-ea"/>
                <a:cs typeface="+mj-cs"/>
              </a:rPr>
              <a:t>,</a:t>
            </a:r>
            <a:r>
              <a:rPr lang="en-US" sz="2000" kern="1200"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AmericanEnglishSpeakingResources</a:t>
            </a:r>
            <a:r>
              <a:rPr lang="en-US" sz="2000" kern="1200">
                <a:latin typeface="+mj-lt"/>
                <a:ea typeface="+mj-ea"/>
                <a:cs typeface="+mj-cs"/>
              </a:rPr>
              <a:t>,</a:t>
            </a:r>
            <a:r>
              <a:rPr lang="en-US" sz="2000" kern="1200"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YouGlish</a:t>
            </a:r>
            <a:endParaRPr lang="en-US" sz="2000" kern="1200">
              <a:latin typeface="+mj-lt"/>
              <a:cs typeface="Calibri Light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DAF2358-D0F8-4750-850A-4931F7C36F2D}"/>
              </a:ext>
            </a:extLst>
          </p:cNvPr>
          <p:cNvSpPr txBox="1"/>
          <p:nvPr/>
        </p:nvSpPr>
        <p:spPr>
          <a:xfrm>
            <a:off x="836092" y="2194102"/>
            <a:ext cx="5870653" cy="3908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Develop speaking and listening skills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Improve accuracy and fluency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Emphasis on realism and naturalness(situation based dialogue)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Provide information on intonation patterns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Pronunced</a:t>
            </a:r>
            <a:r>
              <a:rPr lang="en-US" sz="2800"/>
              <a:t> words/phrases in context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169496D8-2EA3-42F5-8474-402C6B476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375" y="1305674"/>
            <a:ext cx="3284407" cy="44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5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B444D1-DE17-4CF8-B12A-C0574DF2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hr-HR">
                <a:cs typeface="Calibri Light"/>
              </a:rPr>
              <a:t>Dialogue at the restaurant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4030B5-EAF4-48AE-B5BA-FD68772A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85225"/>
            <a:ext cx="5970586" cy="3930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err="1">
                <a:cs typeface="Calibri" panose="020F0502020204030204"/>
              </a:rPr>
              <a:t>Waiter-customer</a:t>
            </a:r>
            <a:endParaRPr lang="hr-HR">
              <a:cs typeface="Calibri" panose="020F0502020204030204"/>
            </a:endParaRPr>
          </a:p>
          <a:p>
            <a:r>
              <a:rPr lang="hr-HR" err="1">
                <a:cs typeface="Calibri" panose="020F0502020204030204"/>
              </a:rPr>
              <a:t>Useful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phrases</a:t>
            </a:r>
            <a:r>
              <a:rPr lang="hr-HR">
                <a:cs typeface="Calibri" panose="020F0502020204030204"/>
              </a:rPr>
              <a:t> (</a:t>
            </a:r>
            <a:r>
              <a:rPr lang="hr-HR" err="1">
                <a:cs typeface="Calibri" panose="020F0502020204030204"/>
              </a:rPr>
              <a:t>fluency</a:t>
            </a:r>
            <a:r>
              <a:rPr lang="hr-HR">
                <a:cs typeface="Calibri" panose="020F0502020204030204"/>
              </a:rPr>
              <a:t>)</a:t>
            </a:r>
          </a:p>
          <a:p>
            <a:r>
              <a:rPr lang="hr-HR" err="1">
                <a:cs typeface="Calibri" panose="020F0502020204030204"/>
              </a:rPr>
              <a:t>Ordering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food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and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drink</a:t>
            </a:r>
            <a:endParaRPr lang="hr-HR">
              <a:cs typeface="Calibri" panose="020F0502020204030204"/>
            </a:endParaRPr>
          </a:p>
          <a:p>
            <a:r>
              <a:rPr lang="hr-HR" err="1">
                <a:cs typeface="Calibri" panose="020F0502020204030204"/>
              </a:rPr>
              <a:t>Pronunciation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and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intonation</a:t>
            </a:r>
            <a:r>
              <a:rPr lang="hr-HR">
                <a:cs typeface="Calibri" panose="020F0502020204030204"/>
              </a:rPr>
              <a:t>(</a:t>
            </a:r>
            <a:r>
              <a:rPr lang="hr-HR" err="1">
                <a:cs typeface="Calibri" panose="020F0502020204030204"/>
              </a:rPr>
              <a:t>accuracy</a:t>
            </a:r>
            <a:r>
              <a:rPr lang="hr-HR">
                <a:cs typeface="Calibri" panose="020F0502020204030204"/>
              </a:rPr>
              <a:t>)</a:t>
            </a:r>
          </a:p>
          <a:p>
            <a:r>
              <a:rPr lang="hr-HR" err="1">
                <a:cs typeface="Calibri" panose="020F0502020204030204"/>
              </a:rPr>
              <a:t>Comprehensibility</a:t>
            </a:r>
            <a:endParaRPr lang="hr-HR">
              <a:cs typeface="Calibri" panose="020F0502020204030204"/>
            </a:endParaRPr>
          </a:p>
          <a:p>
            <a:endParaRPr lang="hr-HR">
              <a:cs typeface="Calibri" panose="020F0502020204030204"/>
            </a:endParaRPr>
          </a:p>
          <a:p>
            <a:endParaRPr lang="hr-HR" sz="2000">
              <a:cs typeface="Calibri" panose="020F0502020204030204"/>
            </a:endParaRPr>
          </a:p>
          <a:p>
            <a:endParaRPr lang="hr-HR" sz="2000">
              <a:cs typeface="Calibri" panose="020F0502020204030204"/>
            </a:endParaRPr>
          </a:p>
        </p:txBody>
      </p:sp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16007A0-82CD-4759-8483-7DC5751A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724" y="2184914"/>
            <a:ext cx="4027791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F806E0-AF61-4229-A138-25E2C6AB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hr-HR">
                <a:cs typeface="Calibri Light"/>
              </a:rPr>
              <a:t>Activity outline:</a:t>
            </a:r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6B15C1B-A112-4FC8-8D62-2A9CF75C8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47" y="1660599"/>
            <a:ext cx="2673672" cy="283569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397BD3-BF3F-4E74-97B4-7140F3E5A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6308598" cy="39085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>
                <a:cs typeface="Calibri" panose="020F0502020204030204"/>
              </a:rPr>
              <a:t>Prior </a:t>
            </a:r>
            <a:r>
              <a:rPr lang="hr-HR" err="1">
                <a:cs typeface="Calibri" panose="020F0502020204030204"/>
              </a:rPr>
              <a:t>knowledge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activation-picture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description</a:t>
            </a:r>
            <a:endParaRPr lang="sr-Latn-RS" err="1">
              <a:cs typeface="Calibri" panose="020F0502020204030204"/>
            </a:endParaRPr>
          </a:p>
          <a:p>
            <a:r>
              <a:rPr lang="hr-HR" err="1">
                <a:cs typeface="Calibri" panose="020F0502020204030204"/>
              </a:rPr>
              <a:t>Reading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the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dialogue+comprehension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check</a:t>
            </a:r>
            <a:endParaRPr lang="hr-HR">
              <a:cs typeface="Calibri" panose="020F0502020204030204"/>
            </a:endParaRPr>
          </a:p>
          <a:p>
            <a:r>
              <a:rPr lang="hr-HR" err="1">
                <a:cs typeface="Calibri" panose="020F0502020204030204"/>
              </a:rPr>
              <a:t>Language</a:t>
            </a:r>
            <a:r>
              <a:rPr lang="hr-HR">
                <a:cs typeface="Calibri" panose="020F0502020204030204"/>
              </a:rPr>
              <a:t> notes</a:t>
            </a:r>
          </a:p>
          <a:p>
            <a:r>
              <a:rPr lang="hr-HR" err="1">
                <a:cs typeface="Calibri" panose="020F0502020204030204"/>
              </a:rPr>
              <a:t>Checking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pronunciation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with</a:t>
            </a:r>
            <a:r>
              <a:rPr lang="hr-HR">
                <a:cs typeface="Calibri" panose="020F0502020204030204"/>
              </a:rPr>
              <a:t> </a:t>
            </a:r>
            <a:r>
              <a:rPr lang="hr-HR" err="1">
                <a:cs typeface="Calibri" panose="020F0502020204030204"/>
              </a:rPr>
              <a:t>YouGlish</a:t>
            </a:r>
            <a:endParaRPr lang="hr-HR">
              <a:cs typeface="Calibri" panose="020F0502020204030204"/>
            </a:endParaRPr>
          </a:p>
          <a:p>
            <a:r>
              <a:rPr lang="hr-HR" err="1">
                <a:ea typeface="+mn-lt"/>
                <a:cs typeface="+mn-lt"/>
              </a:rPr>
              <a:t>Phrase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pronunciation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with</a:t>
            </a:r>
            <a:r>
              <a:rPr lang="hr-HR">
                <a:ea typeface="+mn-lt"/>
                <a:cs typeface="+mn-lt"/>
              </a:rPr>
              <a:t> FORVO</a:t>
            </a:r>
            <a:endParaRPr lang="hr-HR">
              <a:cs typeface="Calibri" panose="020F0502020204030204"/>
            </a:endParaRPr>
          </a:p>
          <a:p>
            <a:pPr marL="0" indent="0">
              <a:buNone/>
            </a:pPr>
            <a:endParaRPr lang="hr-HR" sz="2000">
              <a:cs typeface="Calibri" panose="020F0502020204030204"/>
            </a:endParaRPr>
          </a:p>
          <a:p>
            <a:pPr marL="0" indent="0">
              <a:buNone/>
            </a:pPr>
            <a:endParaRPr lang="hr-HR" sz="2000">
              <a:cs typeface="Calibri" panose="020F0502020204030204"/>
            </a:endParaRPr>
          </a:p>
          <a:p>
            <a:endParaRPr lang="hr-HR" sz="2000">
              <a:cs typeface="Calibri" panose="020F0502020204030204"/>
            </a:endParaRPr>
          </a:p>
          <a:p>
            <a:endParaRPr lang="hr-HR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312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4C77E0-AD32-4D51-A420-0A861D5A86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96C812-64B7-4387-97FD-68BC826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Activity outline: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DE7215C-9BFC-4DEB-AC21-89FBC101F27E}"/>
              </a:ext>
            </a:extLst>
          </p:cNvPr>
          <p:cNvSpPr txBox="1"/>
          <p:nvPr/>
        </p:nvSpPr>
        <p:spPr>
          <a:xfrm>
            <a:off x="1137034" y="2311366"/>
            <a:ext cx="7636232" cy="37066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/>
              <a:t>Role-play (vegetarian/fish/meat menu/traditional Dalmatian menu)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Peer-evaluation(comprehensibility)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Pronunciation check with </a:t>
            </a:r>
            <a:r>
              <a:rPr lang="en-US" sz="2800" err="1"/>
              <a:t>YouGlish</a:t>
            </a:r>
            <a:endParaRPr lang="en-US" sz="2800" err="1">
              <a:cs typeface="Calibri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Repeated role-play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Homework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Slika 5">
            <a:extLst>
              <a:ext uri="{FF2B5EF4-FFF2-40B4-BE49-F238E27FC236}">
                <a16:creationId xmlns:a16="http://schemas.microsoft.com/office/drawing/2014/main" id="{EEB61153-80E4-4674-867A-A446C7CD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85" y="1929574"/>
            <a:ext cx="1521191" cy="1374490"/>
          </a:xfrm>
          <a:prstGeom prst="rect">
            <a:avLst/>
          </a:prstGeom>
        </p:spPr>
      </p:pic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31C22C0-95D4-4F20-9A79-DB91C69B3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1121" y="3574997"/>
            <a:ext cx="2402679" cy="187408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00702D-FF4F-4820-9979-F623BBCC6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A7350D-2F08-4EDF-A250-035C614F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hr-HR">
                <a:cs typeface="Calibri Light"/>
              </a:rPr>
              <a:t>Homework: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78EC39-E352-4A52-B452-C00A844E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7033778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Dishes on four </a:t>
            </a:r>
            <a:r>
              <a:rPr lang="hr-HR" err="1">
                <a:cs typeface="Calibri"/>
              </a:rPr>
              <a:t>different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menus</a:t>
            </a:r>
            <a:endParaRPr lang="hr-HR">
              <a:cs typeface="Calibri"/>
            </a:endParaRPr>
          </a:p>
          <a:p>
            <a:r>
              <a:rPr lang="hr-HR">
                <a:cs typeface="Calibri"/>
              </a:rPr>
              <a:t>Put </a:t>
            </a:r>
            <a:r>
              <a:rPr lang="hr-HR" err="1">
                <a:cs typeface="Calibri"/>
              </a:rPr>
              <a:t>the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dishes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into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columns</a:t>
            </a:r>
            <a:r>
              <a:rPr lang="hr-HR">
                <a:cs typeface="Calibri"/>
              </a:rPr>
              <a:t>! </a:t>
            </a:r>
          </a:p>
          <a:p>
            <a:pPr marL="0" indent="0">
              <a:buNone/>
            </a:pPr>
            <a:r>
              <a:rPr lang="hr-HR">
                <a:cs typeface="Calibri"/>
              </a:rPr>
              <a:t>   (VEGETARIAN,MEAT,FISH,DALMATIAN)</a:t>
            </a:r>
          </a:p>
          <a:p>
            <a:r>
              <a:rPr lang="hr-HR" err="1">
                <a:cs typeface="Calibri"/>
              </a:rPr>
              <a:t>Compose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your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favourite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menu</a:t>
            </a:r>
            <a:r>
              <a:rPr lang="hr-HR">
                <a:cs typeface="Calibri"/>
              </a:rPr>
              <a:t>!</a:t>
            </a:r>
          </a:p>
          <a:p>
            <a:r>
              <a:rPr lang="hr-HR" err="1">
                <a:cs typeface="Calibri"/>
              </a:rPr>
              <a:t>Write</a:t>
            </a:r>
            <a:r>
              <a:rPr lang="hr-HR">
                <a:cs typeface="Calibri"/>
              </a:rPr>
              <a:t> a </a:t>
            </a:r>
            <a:r>
              <a:rPr lang="hr-HR" err="1">
                <a:cs typeface="Calibri"/>
              </a:rPr>
              <a:t>dialogue</a:t>
            </a:r>
            <a:r>
              <a:rPr lang="hr-HR">
                <a:cs typeface="Calibri"/>
              </a:rPr>
              <a:t>! (</a:t>
            </a:r>
            <a:r>
              <a:rPr lang="hr-HR" err="1">
                <a:cs typeface="Calibri"/>
              </a:rPr>
              <a:t>curious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customer-patient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waiter</a:t>
            </a:r>
            <a:r>
              <a:rPr lang="hr-HR">
                <a:cs typeface="Calibri"/>
              </a:rPr>
              <a:t>) 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E8D5E03-63A8-478A-B9F8-4CE7C8CA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17" y="1577680"/>
            <a:ext cx="1779100" cy="35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2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E182CF4-D5C4-4E38-8591-0029FE4E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hr-HR">
                <a:cs typeface="Calibri Light"/>
              </a:rPr>
              <a:t>Learning outcomes: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1E83DD-85B4-4C22-8F7B-F64A40F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47358"/>
            <a:ext cx="9941006" cy="4076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By completing this speaking activity students </a:t>
            </a:r>
            <a:endParaRPr lang="hr-HR">
              <a:cs typeface="Calibri"/>
            </a:endParaRPr>
          </a:p>
          <a:p>
            <a:pPr>
              <a:buFont typeface="Arial"/>
              <a:buChar char="•"/>
            </a:pP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will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enlarge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their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vocabulary</a:t>
            </a:r>
            <a:endParaRPr lang="hr-HR" err="1">
              <a:cs typeface="Calibri"/>
            </a:endParaRPr>
          </a:p>
          <a:p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will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develop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critical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thinking,creativity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collaboration</a:t>
            </a:r>
            <a:r>
              <a:rPr lang="hr-HR">
                <a:ea typeface="+mn-lt"/>
                <a:cs typeface="+mn-lt"/>
              </a:rPr>
              <a:t> </a:t>
            </a:r>
            <a:endParaRPr lang="hr-HR">
              <a:cs typeface="Calibri" panose="020F0502020204030204"/>
            </a:endParaRPr>
          </a:p>
          <a:p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will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improve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their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speaking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ability</a:t>
            </a:r>
            <a:r>
              <a:rPr lang="hr-HR">
                <a:ea typeface="+mn-lt"/>
                <a:cs typeface="+mn-lt"/>
              </a:rPr>
              <a:t> (</a:t>
            </a:r>
            <a:r>
              <a:rPr lang="hr-HR" err="1">
                <a:ea typeface="+mn-lt"/>
                <a:cs typeface="+mn-lt"/>
              </a:rPr>
              <a:t>fluency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/>
            </a:r>
            <a:br>
              <a:rPr lang="hr-HR">
                <a:ea typeface="+mn-lt"/>
                <a:cs typeface="+mn-lt"/>
              </a:rPr>
            </a:br>
            <a:r>
              <a:rPr lang="hr-HR" err="1">
                <a:ea typeface="+mn-lt"/>
                <a:cs typeface="+mn-lt"/>
              </a:rPr>
              <a:t>comprehensibility</a:t>
            </a:r>
            <a:r>
              <a:rPr lang="hr-HR">
                <a:ea typeface="+mn-lt"/>
                <a:cs typeface="+mn-lt"/>
              </a:rPr>
              <a:t>)</a:t>
            </a:r>
            <a:endParaRPr lang="hr-HR">
              <a:cs typeface="Calibri"/>
            </a:endParaRPr>
          </a:p>
          <a:p>
            <a:r>
              <a:rPr lang="hr-HR">
                <a:cs typeface="Calibri"/>
              </a:rPr>
              <a:t> </a:t>
            </a:r>
            <a:r>
              <a:rPr lang="hr-HR" err="1">
                <a:cs typeface="Calibri"/>
              </a:rPr>
              <a:t>will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be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able</a:t>
            </a:r>
            <a:r>
              <a:rPr lang="hr-HR">
                <a:cs typeface="Calibri"/>
              </a:rPr>
              <a:t> to </a:t>
            </a:r>
            <a:r>
              <a:rPr lang="hr-HR" err="1">
                <a:cs typeface="Calibri"/>
              </a:rPr>
              <a:t>access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and</a:t>
            </a:r>
            <a:r>
              <a:rPr lang="hr-HR">
                <a:cs typeface="Calibri"/>
              </a:rPr>
              <a:t> reuse </a:t>
            </a:r>
            <a:r>
              <a:rPr lang="hr-HR" err="1">
                <a:cs typeface="Calibri"/>
              </a:rPr>
              <a:t>resources</a:t>
            </a:r>
            <a:endParaRPr lang="hr-HR">
              <a:cs typeface="Calibri"/>
            </a:endParaRPr>
          </a:p>
          <a:p>
            <a:endParaRPr lang="hr-HR" sz="2000">
              <a:cs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53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Široki zaslon</PresentationFormat>
  <Paragraphs>42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Speaking activity: At the restaurant</vt:lpstr>
      <vt:lpstr>                            Resources:         FORVO,AmericanEnglishSpeakingResources,YouGlish</vt:lpstr>
      <vt:lpstr>Dialogue at the restaurant</vt:lpstr>
      <vt:lpstr>Activity outline:</vt:lpstr>
      <vt:lpstr>Activity outline:</vt:lpstr>
      <vt:lpstr>Homework:</vt:lpstr>
      <vt:lpstr>Learning outcomes: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Dajana Jelavić</cp:lastModifiedBy>
  <cp:revision>4</cp:revision>
  <dcterms:created xsi:type="dcterms:W3CDTF">2021-02-18T10:19:33Z</dcterms:created>
  <dcterms:modified xsi:type="dcterms:W3CDTF">2023-10-12T19:44:30Z</dcterms:modified>
</cp:coreProperties>
</file>